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9" r:id="rId4"/>
  </p:sldMasterIdLst>
  <p:sldIdLst>
    <p:sldId id="256" r:id="rId5"/>
    <p:sldId id="257" r:id="rId6"/>
    <p:sldId id="277" r:id="rId7"/>
    <p:sldId id="275" r:id="rId8"/>
    <p:sldId id="278" r:id="rId9"/>
    <p:sldId id="263" r:id="rId10"/>
    <p:sldId id="267" r:id="rId11"/>
    <p:sldId id="268" r:id="rId12"/>
    <p:sldId id="260" r:id="rId13"/>
    <p:sldId id="269" r:id="rId14"/>
    <p:sldId id="270" r:id="rId15"/>
    <p:sldId id="261" r:id="rId16"/>
    <p:sldId id="262" r:id="rId17"/>
    <p:sldId id="265" r:id="rId18"/>
    <p:sldId id="26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iv Singh" initials="SS" lastIdx="1" clrIdx="0">
    <p:extLst>
      <p:ext uri="{19B8F6BF-5375-455C-9EA6-DF929625EA0E}">
        <p15:presenceInfo xmlns:p15="http://schemas.microsoft.com/office/powerpoint/2012/main" userId="fe2ce5a9678b8cf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A36BCA-772F-49CE-96B0-5BAF0E0415B9}" v="77" dt="2022-02-28T06:55:13.0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v Singh" userId="S::shivsingh@kgpian.iitkgp.ac.in::cc7e8c1f-f70d-465a-8e68-612ec080f978" providerId="AD" clId="Web-{54A36BCA-772F-49CE-96B0-5BAF0E0415B9}"/>
    <pc:docChg chg="modSld">
      <pc:chgData name="Shiv Singh" userId="S::shivsingh@kgpian.iitkgp.ac.in::cc7e8c1f-f70d-465a-8e68-612ec080f978" providerId="AD" clId="Web-{54A36BCA-772F-49CE-96B0-5BAF0E0415B9}" dt="2022-02-28T06:55:13.008" v="47" actId="14100"/>
      <pc:docMkLst>
        <pc:docMk/>
      </pc:docMkLst>
      <pc:sldChg chg="addSp modSp">
        <pc:chgData name="Shiv Singh" userId="S::shivsingh@kgpian.iitkgp.ac.in::cc7e8c1f-f70d-465a-8e68-612ec080f978" providerId="AD" clId="Web-{54A36BCA-772F-49CE-96B0-5BAF0E0415B9}" dt="2022-02-28T06:55:13.008" v="47" actId="14100"/>
        <pc:sldMkLst>
          <pc:docMk/>
          <pc:sldMk cId="4124827894" sldId="256"/>
        </pc:sldMkLst>
        <pc:spChg chg="add mod">
          <ac:chgData name="Shiv Singh" userId="S::shivsingh@kgpian.iitkgp.ac.in::cc7e8c1f-f70d-465a-8e68-612ec080f978" providerId="AD" clId="Web-{54A36BCA-772F-49CE-96B0-5BAF0E0415B9}" dt="2022-02-28T06:55:13.008" v="47" actId="14100"/>
          <ac:spMkLst>
            <pc:docMk/>
            <pc:sldMk cId="4124827894" sldId="256"/>
            <ac:spMk id="5" creationId="{4D8B481A-A083-4339-B1B5-6CDC9DD32D26}"/>
          </ac:spMkLst>
        </pc:spChg>
      </pc:sldChg>
      <pc:sldChg chg="addSp">
        <pc:chgData name="Shiv Singh" userId="S::shivsingh@kgpian.iitkgp.ac.in::cc7e8c1f-f70d-465a-8e68-612ec080f978" providerId="AD" clId="Web-{54A36BCA-772F-49CE-96B0-5BAF0E0415B9}" dt="2022-02-28T06:52:22.269" v="0"/>
        <pc:sldMkLst>
          <pc:docMk/>
          <pc:sldMk cId="2131242179" sldId="260"/>
        </pc:sldMkLst>
        <pc:spChg chg="add">
          <ac:chgData name="Shiv Singh" userId="S::shivsingh@kgpian.iitkgp.ac.in::cc7e8c1f-f70d-465a-8e68-612ec080f978" providerId="AD" clId="Web-{54A36BCA-772F-49CE-96B0-5BAF0E0415B9}" dt="2022-02-28T06:52:22.269" v="0"/>
          <ac:spMkLst>
            <pc:docMk/>
            <pc:sldMk cId="2131242179" sldId="260"/>
            <ac:spMk id="3" creationId="{FB3F05AE-3814-4F45-988F-907C0CB9F9A5}"/>
          </ac:spMkLst>
        </pc:spChg>
      </pc:sldChg>
    </pc:docChg>
  </pc:docChgLst>
</pc:chgInfo>
</file>

<file path=ppt/media/image1.jpeg>
</file>

<file path=ppt/media/image10.png>
</file>

<file path=ppt/media/image11.png>
</file>

<file path=ppt/media/image12.jpeg>
</file>

<file path=ppt/media/image13.png>
</file>

<file path=ppt/media/image14.png>
</file>

<file path=ppt/media/image15.png>
</file>

<file path=ppt/media/image16.jpeg>
</file>

<file path=ppt/media/image17.jpeg>
</file>

<file path=ppt/media/image18.jpeg>
</file>

<file path=ppt/media/image19.jpeg>
</file>

<file path=ppt/media/image2.jpeg>
</file>

<file path=ppt/media/image20.png>
</file>

<file path=ppt/media/image21.png>
</file>

<file path=ppt/media/image3.png>
</file>

<file path=ppt/media/image4.png>
</file>

<file path=ppt/media/image5.jpeg>
</file>

<file path=ppt/media/image6.jpe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pPr/>
              <a:t>2/27/2022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667366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27148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65701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0330137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6239663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458855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4098311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438260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54514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21356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033495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57609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081772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33239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946013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28103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78205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2/27/2022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25782526"/>
      </p:ext>
    </p:extLst>
  </p:cSld>
  <p:clrMap bg1="dk1" tx1="lt1" bg2="dk2" tx2="lt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 id="2147483771" r:id="rId12"/>
    <p:sldLayoutId id="2147483772" r:id="rId13"/>
    <p:sldLayoutId id="2147483773" r:id="rId14"/>
    <p:sldLayoutId id="2147483774" r:id="rId15"/>
    <p:sldLayoutId id="2147483775" r:id="rId16"/>
    <p:sldLayoutId id="214748377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hyperlink" Target="https://www.comptus.com/"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hyperlink" Target="https://www.comptus.com/humidity-temperature-and-barometric-pressure/"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howtomechatronics.com/tutorials/arduino/dht11-dht22-sensors-temperature-and-humidity-tutorial-using-arduino/" TargetMode="External"/><Relationship Id="rId2" Type="http://schemas.openxmlformats.org/officeDocument/2006/relationships/hyperlink" Target="https://youtu.be/pgOvNURUoT0" TargetMode="Externa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hyperlink" Target="https://www.circuitbasics.com/how-to-set-up-the-dht11-humidity-sensor-on-an-arduino/"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pixabay.com/illustrations/thank-you-polaroid-letters-2490552/" TargetMode="External"/><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image" Target="../media/image12.jpe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D5966-FF09-44FE-81A8-26A6B5ED2F8B}"/>
              </a:ext>
            </a:extLst>
          </p:cNvPr>
          <p:cNvSpPr>
            <a:spLocks noGrp="1"/>
          </p:cNvSpPr>
          <p:nvPr>
            <p:ph type="ctrTitle"/>
          </p:nvPr>
        </p:nvSpPr>
        <p:spPr>
          <a:xfrm>
            <a:off x="2755655" y="790331"/>
            <a:ext cx="7241199" cy="819516"/>
          </a:xfrm>
          <a:effectLst>
            <a:glow rad="63500">
              <a:schemeClr val="accent3">
                <a:satMod val="175000"/>
                <a:alpha val="40000"/>
              </a:schemeClr>
            </a:glow>
            <a:reflection blurRad="6350" stA="50000" endA="300" endPos="55500" dist="50800" dir="5400000" sy="-100000" algn="bl" rotWithShape="0"/>
          </a:effectLst>
          <a:scene3d>
            <a:camera prst="perspectiveFront"/>
            <a:lightRig rig="threePt" dir="t"/>
          </a:scene3d>
        </p:spPr>
        <p:txBody>
          <a:bodyPr/>
          <a:lstStyle/>
          <a:p>
            <a:r>
              <a:rPr lang="en-US" dirty="0">
                <a:solidFill>
                  <a:schemeClr val="accent4">
                    <a:lumMod val="40000"/>
                    <a:lumOff val="60000"/>
                  </a:schemeClr>
                </a:solidFill>
                <a:latin typeface="Algerian" panose="04020705040A02060702" pitchFamily="82" charset="0"/>
              </a:rPr>
              <a:t>DIY GROUP PROJECT-14</a:t>
            </a:r>
            <a:endParaRPr lang="en-IN" dirty="0">
              <a:solidFill>
                <a:schemeClr val="accent4">
                  <a:lumMod val="40000"/>
                  <a:lumOff val="60000"/>
                </a:schemeClr>
              </a:solidFill>
              <a:latin typeface="Algerian" panose="04020705040A02060702" pitchFamily="82" charset="0"/>
            </a:endParaRPr>
          </a:p>
        </p:txBody>
      </p:sp>
      <p:sp>
        <p:nvSpPr>
          <p:cNvPr id="3" name="Subtitle 2">
            <a:extLst>
              <a:ext uri="{FF2B5EF4-FFF2-40B4-BE49-F238E27FC236}">
                <a16:creationId xmlns:a16="http://schemas.microsoft.com/office/drawing/2014/main" id="{1C1DC8F8-D280-41DB-B881-173ACE683F5F}"/>
              </a:ext>
            </a:extLst>
          </p:cNvPr>
          <p:cNvSpPr>
            <a:spLocks noGrp="1"/>
          </p:cNvSpPr>
          <p:nvPr>
            <p:ph type="subTitle" idx="1"/>
          </p:nvPr>
        </p:nvSpPr>
        <p:spPr>
          <a:xfrm>
            <a:off x="1855823" y="1589612"/>
            <a:ext cx="9352107" cy="4549931"/>
          </a:xfrm>
          <a:ln>
            <a:solidFill>
              <a:schemeClr val="bg2">
                <a:lumMod val="75000"/>
                <a:lumOff val="25000"/>
              </a:schemeClr>
            </a:solidFill>
          </a:ln>
          <a:effectLst>
            <a:outerShdw blurRad="50800" dist="38100" dir="5400000" algn="t" rotWithShape="0">
              <a:prstClr val="black">
                <a:alpha val="40000"/>
              </a:prstClr>
            </a:outerShdw>
            <a:reflection blurRad="6350" stA="50000" endA="300" endPos="55500" dist="101600" dir="5400000" sy="-100000" algn="bl" rotWithShape="0"/>
          </a:effectLst>
          <a:scene3d>
            <a:camera prst="perspectiveContrastingRightFacing"/>
            <a:lightRig rig="threePt" dir="t"/>
          </a:scene3d>
          <a:sp3d>
            <a:bevelT prst="slope"/>
          </a:sp3d>
        </p:spPr>
        <p:txBody>
          <a:bodyPr>
            <a:normAutofit/>
          </a:bodyPr>
          <a:lstStyle/>
          <a:p>
            <a:endParaRPr lang="en-US" sz="3200" dirty="0">
              <a:solidFill>
                <a:schemeClr val="tx1"/>
              </a:solidFill>
              <a:latin typeface="Algerian" panose="04020705040A02060702" pitchFamily="82" charset="0"/>
            </a:endParaRPr>
          </a:p>
          <a:p>
            <a:r>
              <a:rPr lang="en-US" sz="3200" dirty="0">
                <a:solidFill>
                  <a:schemeClr val="tx1"/>
                </a:solidFill>
                <a:latin typeface="Algerian" panose="04020705040A02060702" pitchFamily="82" charset="0"/>
              </a:rPr>
              <a:t>                  TEMPERATURE AND HUMIDITY SENSOR</a:t>
            </a:r>
          </a:p>
          <a:p>
            <a:pPr algn="ctr"/>
            <a:r>
              <a:rPr lang="en-US" sz="3200" dirty="0">
                <a:solidFill>
                  <a:schemeClr val="tx1"/>
                </a:solidFill>
                <a:latin typeface="Algerian" panose="04020705040A02060702" pitchFamily="82" charset="0"/>
              </a:rPr>
              <a:t>                                              </a:t>
            </a:r>
          </a:p>
          <a:p>
            <a:pPr algn="ctr"/>
            <a:endParaRPr lang="en-US" sz="3200" dirty="0">
              <a:solidFill>
                <a:schemeClr val="tx1"/>
              </a:solidFill>
              <a:latin typeface="Algerian" panose="04020705040A02060702" pitchFamily="82" charset="0"/>
            </a:endParaRPr>
          </a:p>
          <a:p>
            <a:pPr algn="ctr"/>
            <a:endParaRPr lang="en-US" sz="3200" dirty="0">
              <a:solidFill>
                <a:schemeClr val="tx1"/>
              </a:solidFill>
              <a:latin typeface="Algerian" panose="04020705040A02060702" pitchFamily="82" charset="0"/>
            </a:endParaRPr>
          </a:p>
          <a:p>
            <a:pPr algn="ctr"/>
            <a:r>
              <a:rPr lang="en-US" sz="2400" dirty="0">
                <a:solidFill>
                  <a:schemeClr val="tx1"/>
                </a:solidFill>
                <a:latin typeface="Algerian" pitchFamily="82" charset="0"/>
              </a:rPr>
              <a:t>                                                               IIT KHARAGHPUR</a:t>
            </a:r>
            <a:endParaRPr lang="en-IN" sz="2400" dirty="0">
              <a:solidFill>
                <a:schemeClr val="tx1"/>
              </a:solidFill>
              <a:latin typeface="Algerian" pitchFamily="82" charset="0"/>
            </a:endParaRPr>
          </a:p>
        </p:txBody>
      </p:sp>
      <p:pic>
        <p:nvPicPr>
          <p:cNvPr id="4" name="Picture 3">
            <a:extLst>
              <a:ext uri="{FF2B5EF4-FFF2-40B4-BE49-F238E27FC236}">
                <a16:creationId xmlns:a16="http://schemas.microsoft.com/office/drawing/2014/main" id="{211A31FC-DB8F-4AE4-81D3-E0832EB5FDE3}"/>
              </a:ext>
            </a:extLst>
          </p:cNvPr>
          <p:cNvPicPr>
            <a:picLocks noChangeAspect="1"/>
          </p:cNvPicPr>
          <p:nvPr/>
        </p:nvPicPr>
        <p:blipFill>
          <a:blip r:embed="rId2"/>
          <a:stretch>
            <a:fillRect/>
          </a:stretch>
        </p:blipFill>
        <p:spPr>
          <a:xfrm>
            <a:off x="2495004" y="3244994"/>
            <a:ext cx="4876188" cy="3077428"/>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solidFill>
              <a:schemeClr val="tx2">
                <a:lumMod val="50000"/>
              </a:schemeClr>
            </a:solidFill>
          </a:ln>
          <a:effectLst>
            <a:outerShdw blurRad="225425" dist="50800" dir="5220000" algn="ctr">
              <a:srgbClr val="000000">
                <a:alpha val="33000"/>
              </a:srgbClr>
            </a:outerShdw>
            <a:reflection blurRad="6350" stA="50000" endA="300" endPos="55000" dir="5400000" sy="-100000" algn="bl" rotWithShape="0"/>
            <a:softEdge rad="31750"/>
          </a:effectLst>
          <a:scene3d>
            <a:camera prst="perspectiveHeroicExtremeRightFacing"/>
            <a:lightRig rig="harsh" dir="t">
              <a:rot lat="0" lon="0" rev="3000000"/>
            </a:lightRig>
          </a:scene3d>
          <a:sp3d extrusionH="254000" contourW="19050">
            <a:bevelT w="82550" h="44450" prst="angle"/>
            <a:bevelB w="82550" h="44450" prst="angle"/>
            <a:contourClr>
              <a:srgbClr val="FFFFFF"/>
            </a:contourClr>
          </a:sp3d>
        </p:spPr>
      </p:pic>
      <p:sp>
        <p:nvSpPr>
          <p:cNvPr id="35" name="Rounded Rectangle 34"/>
          <p:cNvSpPr/>
          <p:nvPr/>
        </p:nvSpPr>
        <p:spPr>
          <a:xfrm>
            <a:off x="2116183" y="783771"/>
            <a:ext cx="7955280" cy="914399"/>
          </a:xfrm>
          <a:prstGeom prst="roundRect">
            <a:avLst/>
          </a:prstGeom>
          <a:solidFill>
            <a:schemeClr val="accent4">
              <a:lumMod val="40000"/>
              <a:lumOff val="60000"/>
            </a:schemeClr>
          </a:solidFill>
          <a:effectLst>
            <a:glow rad="139700">
              <a:schemeClr val="accent3">
                <a:satMod val="175000"/>
                <a:alpha val="40000"/>
              </a:schemeClr>
            </a:glow>
            <a:outerShdw blurRad="50800" dist="38100" dir="8100000" algn="tr" rotWithShape="0">
              <a:prstClr val="black">
                <a:alpha val="40000"/>
              </a:prstClr>
            </a:outerShdw>
          </a:effectLst>
          <a:scene3d>
            <a:camera prst="orthographicFront"/>
            <a:lightRig rig="threePt" dir="t"/>
          </a:scene3d>
          <a:sp3d>
            <a:bevelT prst="convex"/>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chemeClr val="accent3">
                    <a:lumMod val="50000"/>
                  </a:schemeClr>
                </a:solidFill>
                <a:latin typeface="Algerian" panose="04020705040A02060702" pitchFamily="82" charset="0"/>
              </a:rPr>
              <a:t>DIY GROUP PROJECT-14</a:t>
            </a:r>
            <a:endParaRPr lang="en-US" sz="4800" dirty="0">
              <a:solidFill>
                <a:schemeClr val="accent3">
                  <a:lumMod val="50000"/>
                </a:schemeClr>
              </a:solidFill>
            </a:endParaRPr>
          </a:p>
        </p:txBody>
      </p:sp>
      <p:sp>
        <p:nvSpPr>
          <p:cNvPr id="5" name="TextBox 4">
            <a:extLst>
              <a:ext uri="{FF2B5EF4-FFF2-40B4-BE49-F238E27FC236}">
                <a16:creationId xmlns:a16="http://schemas.microsoft.com/office/drawing/2014/main" id="{4D8B481A-A083-4339-B1B5-6CDC9DD32D26}"/>
              </a:ext>
            </a:extLst>
          </p:cNvPr>
          <p:cNvSpPr txBox="1"/>
          <p:nvPr/>
        </p:nvSpPr>
        <p:spPr>
          <a:xfrm>
            <a:off x="6654800" y="3674534"/>
            <a:ext cx="4055533" cy="7471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i="1" u="sng" dirty="0">
                <a:solidFill>
                  <a:schemeClr val="accent5">
                    <a:lumMod val="60000"/>
                    <a:lumOff val="40000"/>
                  </a:schemeClr>
                </a:solidFill>
                <a:latin typeface="Algerian"/>
              </a:rPr>
              <a:t>FINAL VIDEO LINK</a:t>
            </a:r>
          </a:p>
          <a:p>
            <a:r>
              <a:rPr lang="en-US" dirty="0"/>
              <a:t>https</a:t>
            </a:r>
            <a:r>
              <a:rPr lang="en-US" dirty="0">
                <a:ea typeface="+mn-lt"/>
                <a:cs typeface="+mn-lt"/>
              </a:rPr>
              <a:t>://youtu.be/aYUc4-V08Zc</a:t>
            </a:r>
            <a:endParaRPr lang="en-US" dirty="0"/>
          </a:p>
        </p:txBody>
      </p:sp>
    </p:spTree>
    <p:extLst>
      <p:ext uri="{BB962C8B-B14F-4D97-AF65-F5344CB8AC3E}">
        <p14:creationId xmlns:p14="http://schemas.microsoft.com/office/powerpoint/2010/main" val="4124827894"/>
      </p:ext>
    </p:extLst>
  </p:cSld>
  <p:clrMapOvr>
    <a:masterClrMapping/>
  </p:clrMapOvr>
  <p:transition spd="slow">
    <p:wipe dir="d"/>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A193443-7332-49B9-B119-A0D98BF4C061}"/>
              </a:ext>
            </a:extLst>
          </p:cNvPr>
          <p:cNvSpPr/>
          <p:nvPr/>
        </p:nvSpPr>
        <p:spPr>
          <a:xfrm>
            <a:off x="2991558" y="1142548"/>
            <a:ext cx="2370160" cy="457651"/>
          </a:xfrm>
          <a:prstGeom prst="rect">
            <a:avLst/>
          </a:prstGeom>
          <a:solidFill>
            <a:schemeClr val="bg2">
              <a:lumMod val="50000"/>
              <a:lumOff val="50000"/>
            </a:schemeClr>
          </a:solidFill>
        </p:spPr>
        <p:style>
          <a:lnRef idx="0">
            <a:schemeClr val="accent5"/>
          </a:lnRef>
          <a:fillRef idx="3">
            <a:schemeClr val="accent5"/>
          </a:fillRef>
          <a:effectRef idx="3">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lgerian" panose="04020705040A02060702" pitchFamily="82" charset="0"/>
              </a:rPr>
              <a:t>ARDUINO UNO</a:t>
            </a:r>
          </a:p>
        </p:txBody>
      </p:sp>
      <p:sp>
        <p:nvSpPr>
          <p:cNvPr id="5" name="AutoShape 2">
            <a:extLst>
              <a:ext uri="{FF2B5EF4-FFF2-40B4-BE49-F238E27FC236}">
                <a16:creationId xmlns:a16="http://schemas.microsoft.com/office/drawing/2014/main" id="{363DD43C-23F1-4E20-B87E-C0B6F659E71D}"/>
              </a:ext>
            </a:extLst>
          </p:cNvPr>
          <p:cNvSpPr>
            <a:spLocks noChangeAspect="1" noChangeArrowheads="1"/>
          </p:cNvSpPr>
          <p:nvPr/>
        </p:nvSpPr>
        <p:spPr bwMode="auto">
          <a:xfrm>
            <a:off x="5873262" y="3206262"/>
            <a:ext cx="375138" cy="37513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pic>
        <p:nvPicPr>
          <p:cNvPr id="7" name="Picture 6">
            <a:extLst>
              <a:ext uri="{FF2B5EF4-FFF2-40B4-BE49-F238E27FC236}">
                <a16:creationId xmlns:a16="http://schemas.microsoft.com/office/drawing/2014/main" id="{DF2CD347-3D94-4033-B284-35099E299B45}"/>
              </a:ext>
            </a:extLst>
          </p:cNvPr>
          <p:cNvPicPr>
            <a:picLocks noChangeAspect="1"/>
          </p:cNvPicPr>
          <p:nvPr/>
        </p:nvPicPr>
        <p:blipFill>
          <a:blip r:embed="rId2"/>
          <a:stretch>
            <a:fillRect/>
          </a:stretch>
        </p:blipFill>
        <p:spPr>
          <a:xfrm>
            <a:off x="2040197" y="2142698"/>
            <a:ext cx="4387899" cy="3327094"/>
          </a:xfrm>
          <a:prstGeom prst="rect">
            <a:avLst/>
          </a:prstGeom>
        </p:spPr>
      </p:pic>
      <p:sp>
        <p:nvSpPr>
          <p:cNvPr id="8" name="Rounded Rectangle 6">
            <a:extLst>
              <a:ext uri="{FF2B5EF4-FFF2-40B4-BE49-F238E27FC236}">
                <a16:creationId xmlns:a16="http://schemas.microsoft.com/office/drawing/2014/main" id="{8E64EF4A-D5EC-4D79-A6E3-ABE16FE0D031}"/>
              </a:ext>
            </a:extLst>
          </p:cNvPr>
          <p:cNvSpPr>
            <a:spLocks noGrp="1"/>
          </p:cNvSpPr>
          <p:nvPr>
            <p:ph type="ctrTitle"/>
          </p:nvPr>
        </p:nvSpPr>
        <p:spPr>
          <a:xfrm>
            <a:off x="8297839" y="1037230"/>
            <a:ext cx="2370160" cy="562969"/>
          </a:xfrm>
          <a:prstGeom prst="roundRect">
            <a:avLst/>
          </a:prstGeom>
          <a:solidFill>
            <a:schemeClr val="bg2">
              <a:lumMod val="50000"/>
              <a:lumOff val="50000"/>
            </a:schemeClr>
          </a:solidFill>
        </p:spPr>
        <p:style>
          <a:lnRef idx="0">
            <a:schemeClr val="accent5"/>
          </a:lnRef>
          <a:fillRef idx="3">
            <a:schemeClr val="accent5"/>
          </a:fillRef>
          <a:effectRef idx="3">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lgerian" panose="04020705040A02060702" pitchFamily="82" charset="0"/>
              </a:rPr>
              <a:t>HUMIDITY </a:t>
            </a:r>
            <a:r>
              <a:rPr lang="en-US" dirty="0">
                <a:solidFill>
                  <a:schemeClr val="tx1">
                    <a:lumMod val="95000"/>
                  </a:schemeClr>
                </a:solidFill>
                <a:latin typeface="Algerian" panose="04020705040A02060702" pitchFamily="82" charset="0"/>
              </a:rPr>
              <a:t>SENSOR</a:t>
            </a:r>
          </a:p>
        </p:txBody>
      </p:sp>
      <p:pic>
        <p:nvPicPr>
          <p:cNvPr id="9" name="Picture 8">
            <a:extLst>
              <a:ext uri="{FF2B5EF4-FFF2-40B4-BE49-F238E27FC236}">
                <a16:creationId xmlns:a16="http://schemas.microsoft.com/office/drawing/2014/main" id="{AEDB3C48-A26C-4507-9389-46E6161617D7}"/>
              </a:ext>
            </a:extLst>
          </p:cNvPr>
          <p:cNvPicPr>
            <a:picLocks noChangeAspect="1"/>
          </p:cNvPicPr>
          <p:nvPr/>
        </p:nvPicPr>
        <p:blipFill>
          <a:blip r:embed="rId3"/>
          <a:stretch>
            <a:fillRect/>
          </a:stretch>
        </p:blipFill>
        <p:spPr>
          <a:xfrm>
            <a:off x="7902054" y="2142699"/>
            <a:ext cx="3521121" cy="3327094"/>
          </a:xfrm>
          <a:prstGeom prst="rect">
            <a:avLst/>
          </a:prstGeom>
        </p:spPr>
      </p:pic>
    </p:spTree>
    <p:extLst>
      <p:ext uri="{BB962C8B-B14F-4D97-AF65-F5344CB8AC3E}">
        <p14:creationId xmlns:p14="http://schemas.microsoft.com/office/powerpoint/2010/main" val="3068483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4">
            <a:extLst>
              <a:ext uri="{FF2B5EF4-FFF2-40B4-BE49-F238E27FC236}">
                <a16:creationId xmlns:a16="http://schemas.microsoft.com/office/drawing/2014/main" id="{DB86640E-9228-4C28-AFEB-73093457A2D5}"/>
              </a:ext>
            </a:extLst>
          </p:cNvPr>
          <p:cNvSpPr/>
          <p:nvPr/>
        </p:nvSpPr>
        <p:spPr>
          <a:xfrm>
            <a:off x="4057633" y="1350167"/>
            <a:ext cx="4429156" cy="500066"/>
          </a:xfrm>
          <a:prstGeom prst="roundRect">
            <a:avLst/>
          </a:prstGeom>
          <a:solidFill>
            <a:schemeClr val="bg2">
              <a:lumMod val="50000"/>
              <a:lumOff val="50000"/>
            </a:schemeClr>
          </a:solidFill>
        </p:spPr>
        <p:style>
          <a:lnRef idx="0">
            <a:schemeClr val="accent5"/>
          </a:lnRef>
          <a:fillRef idx="3">
            <a:schemeClr val="accent5"/>
          </a:fillRef>
          <a:effectRef idx="3">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lgerian" panose="04020705040A02060702" pitchFamily="82" charset="0"/>
              </a:rPr>
              <a:t>LED  DISPLAY</a:t>
            </a:r>
          </a:p>
        </p:txBody>
      </p:sp>
      <p:pic>
        <p:nvPicPr>
          <p:cNvPr id="5" name="Content Placeholder 3">
            <a:extLst>
              <a:ext uri="{FF2B5EF4-FFF2-40B4-BE49-F238E27FC236}">
                <a16:creationId xmlns:a16="http://schemas.microsoft.com/office/drawing/2014/main" id="{089DBE51-7AC3-4000-95E6-3A752DE8A490}"/>
              </a:ext>
            </a:extLst>
          </p:cNvPr>
          <p:cNvPicPr>
            <a:picLocks noGrp="1" noChangeAspect="1"/>
          </p:cNvPicPr>
          <p:nvPr/>
        </p:nvPicPr>
        <p:blipFill>
          <a:blip r:embed="rId2"/>
          <a:stretch>
            <a:fillRect/>
          </a:stretch>
        </p:blipFill>
        <p:spPr>
          <a:xfrm>
            <a:off x="3220873" y="2228850"/>
            <a:ext cx="6100548" cy="2778917"/>
          </a:xfrm>
          <a:prstGeom prst="rect">
            <a:avLst/>
          </a:prstGeom>
        </p:spPr>
      </p:pic>
    </p:spTree>
    <p:extLst>
      <p:ext uri="{BB962C8B-B14F-4D97-AF65-F5344CB8AC3E}">
        <p14:creationId xmlns:p14="http://schemas.microsoft.com/office/powerpoint/2010/main" val="3971591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413BA-8351-446D-A1D7-AFC6B0C59D40}"/>
              </a:ext>
            </a:extLst>
          </p:cNvPr>
          <p:cNvSpPr>
            <a:spLocks noGrp="1"/>
          </p:cNvSpPr>
          <p:nvPr>
            <p:ph type="ctrTitle"/>
          </p:nvPr>
        </p:nvSpPr>
        <p:spPr>
          <a:xfrm>
            <a:off x="2453054" y="123093"/>
            <a:ext cx="8818684" cy="641838"/>
          </a:xfrm>
        </p:spPr>
        <p:txBody>
          <a:bodyPr>
            <a:normAutofit/>
          </a:bodyPr>
          <a:lstStyle/>
          <a:p>
            <a:r>
              <a:rPr lang="en-US" sz="3200" dirty="0">
                <a:latin typeface="Algerian" panose="04020705040A02060702" pitchFamily="82" charset="0"/>
              </a:rPr>
              <a:t>                           APPLICATION</a:t>
            </a:r>
            <a:endParaRPr lang="en-IN" sz="3200" dirty="0">
              <a:latin typeface="Algerian" panose="04020705040A02060702" pitchFamily="82" charset="0"/>
            </a:endParaRPr>
          </a:p>
        </p:txBody>
      </p:sp>
      <p:sp>
        <p:nvSpPr>
          <p:cNvPr id="4" name="Content Placeholder 4">
            <a:extLst>
              <a:ext uri="{FF2B5EF4-FFF2-40B4-BE49-F238E27FC236}">
                <a16:creationId xmlns:a16="http://schemas.microsoft.com/office/drawing/2014/main" id="{9355111A-EB98-4B3C-9EAD-D644401324C1}"/>
              </a:ext>
            </a:extLst>
          </p:cNvPr>
          <p:cNvSpPr>
            <a:spLocks noGrp="1"/>
          </p:cNvSpPr>
          <p:nvPr>
            <p:ph type="subTitle" idx="1"/>
          </p:nvPr>
        </p:nvSpPr>
        <p:spPr>
          <a:xfrm>
            <a:off x="2382715" y="1090246"/>
            <a:ext cx="9521948" cy="4765431"/>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latin typeface="Algerian" panose="04020705040A02060702" pitchFamily="82" charset="0"/>
              </a:rPr>
              <a:t>Temperature and humidity sensors are among the most commonly used </a:t>
            </a:r>
            <a:r>
              <a:rPr lang="en-US" dirty="0">
                <a:latin typeface="Algerian" panose="04020705040A02060702" pitchFamily="82" charset="0"/>
                <a:hlinkClick r:id="rId2"/>
              </a:rPr>
              <a:t>environmental sensors</a:t>
            </a:r>
            <a:r>
              <a:rPr lang="en-US" dirty="0">
                <a:latin typeface="Algerian" panose="04020705040A02060702" pitchFamily="82" charset="0"/>
              </a:rPr>
              <a:t>. Humidity sensors are also sometimes referred to as hygrometers. These devices are used to provide the actual humidity condition within the air at any given point or in any given place. Such devices are commonly used in situations in which air conditions may be extreme or where air conditions need to be controlled due to varying reasons.</a:t>
            </a:r>
          </a:p>
          <a:p>
            <a:r>
              <a:rPr lang="en-US" dirty="0">
                <a:latin typeface="Algerian" panose="04020705040A02060702" pitchFamily="82" charset="0"/>
              </a:rPr>
              <a:t>Humidity is the presence of water within the air. The amount of water vapor that is present in the air can affect not only personal comfort but can also affect various manufacturing processes within industrial applications. For instance, in the semiconductor industry, moisture or humidity levels must be properly controlled and monitored to ensure proper wafer processing. Humidity control is also frequently important for incubators, respiratory equipment, sterilizers, and biological products. In addition, the presence of water vapor may also influence various other chemical, biological, and physical processes.</a:t>
            </a:r>
          </a:p>
          <a:p>
            <a:r>
              <a:rPr lang="en-US" dirty="0">
                <a:latin typeface="Algerian" panose="04020705040A02060702" pitchFamily="82" charset="0"/>
              </a:rPr>
              <a:t>It can be used in remote weather station, home environmental control systems and in farms or garden monitoring system.</a:t>
            </a:r>
            <a:endParaRPr lang="en-IN" dirty="0">
              <a:latin typeface="Algerian" panose="04020705040A02060702" pitchFamily="82" charset="0"/>
            </a:endParaRPr>
          </a:p>
        </p:txBody>
      </p:sp>
    </p:spTree>
    <p:extLst>
      <p:ext uri="{BB962C8B-B14F-4D97-AF65-F5344CB8AC3E}">
        <p14:creationId xmlns:p14="http://schemas.microsoft.com/office/powerpoint/2010/main" val="22532842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9DF21-95C1-4C98-9409-09DE0E6AA187}"/>
              </a:ext>
            </a:extLst>
          </p:cNvPr>
          <p:cNvSpPr>
            <a:spLocks noGrp="1"/>
          </p:cNvSpPr>
          <p:nvPr>
            <p:ph type="ctrTitle"/>
          </p:nvPr>
        </p:nvSpPr>
        <p:spPr>
          <a:xfrm>
            <a:off x="404446" y="-369277"/>
            <a:ext cx="11720146" cy="1441939"/>
          </a:xfrm>
        </p:spPr>
        <p:txBody>
          <a:bodyPr>
            <a:normAutofit/>
          </a:bodyPr>
          <a:lstStyle/>
          <a:p>
            <a:r>
              <a:rPr lang="en-US" sz="3200" dirty="0"/>
              <a:t>          </a:t>
            </a:r>
            <a:r>
              <a:rPr lang="en-US" sz="3200" dirty="0">
                <a:latin typeface="Algerian" panose="04020705040A02060702" pitchFamily="82" charset="0"/>
              </a:rPr>
              <a:t>IMPORTANCE OF TEMPERATURE AND HUMIDITY SENSOR</a:t>
            </a:r>
            <a:endParaRPr lang="en-IN" sz="3200" dirty="0">
              <a:latin typeface="Algerian" panose="04020705040A02060702" pitchFamily="82" charset="0"/>
            </a:endParaRPr>
          </a:p>
        </p:txBody>
      </p:sp>
      <p:sp>
        <p:nvSpPr>
          <p:cNvPr id="4" name="Content Placeholder 2">
            <a:extLst>
              <a:ext uri="{FF2B5EF4-FFF2-40B4-BE49-F238E27FC236}">
                <a16:creationId xmlns:a16="http://schemas.microsoft.com/office/drawing/2014/main" id="{B973469E-3C14-4F52-B7DE-759F6FB1C19F}"/>
              </a:ext>
            </a:extLst>
          </p:cNvPr>
          <p:cNvSpPr>
            <a:spLocks noGrp="1"/>
          </p:cNvSpPr>
          <p:nvPr>
            <p:ph type="subTitle" idx="1"/>
          </p:nvPr>
        </p:nvSpPr>
        <p:spPr>
          <a:xfrm>
            <a:off x="2083778" y="1213338"/>
            <a:ext cx="10108222" cy="497644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sz="1300" dirty="0">
                <a:latin typeface="Algerian" panose="04020705040A02060702" pitchFamily="82" charset="0"/>
              </a:rPr>
              <a:t>Measuring humidity within the environment can be critical due to the fact that the higher the humidity, the warmer it may seem. In industries, humidity measurement is often important because it can affect the health and safety of personnel as well as the cost of the product. As a result, temperature and humidity sensors are often quite important.</a:t>
            </a:r>
          </a:p>
          <a:p>
            <a:r>
              <a:rPr lang="en-US" sz="1300" dirty="0">
                <a:latin typeface="Algerian" panose="04020705040A02060702" pitchFamily="82" charset="0"/>
              </a:rPr>
              <a:t>The measurement of humidity is also an important element of weather reports because the presence of humidity indicates the chance of dew, fog, or precipitation. Higher relative humidity reduces the effectiveness of sweating in order to cool the body. This occurs because evaporation of perspiration from the skin is prevented. This effect is measured in a heat index table. As a result, it may often feel hotter during the summer in areas where there is higher relative humidity.</a:t>
            </a:r>
          </a:p>
          <a:p>
            <a:r>
              <a:rPr lang="en-US" sz="1300" dirty="0">
                <a:latin typeface="Algerian" panose="04020705040A02060702" pitchFamily="82" charset="0"/>
              </a:rPr>
              <a:t>In choosing </a:t>
            </a:r>
            <a:r>
              <a:rPr lang="en-US" sz="1300" dirty="0">
                <a:latin typeface="Algerian" panose="04020705040A02060702" pitchFamily="82" charset="0"/>
                <a:hlinkClick r:id="rId2"/>
              </a:rPr>
              <a:t>temperature and humidity sensors</a:t>
            </a:r>
            <a:r>
              <a:rPr lang="en-US" sz="1300" dirty="0">
                <a:latin typeface="Algerian" panose="04020705040A02060702" pitchFamily="82" charset="0"/>
              </a:rPr>
              <a:t>, it is important to keep certain specifications in mind. Among those factors include:</a:t>
            </a:r>
          </a:p>
          <a:p>
            <a:r>
              <a:rPr lang="en-US" sz="1300" dirty="0">
                <a:latin typeface="Algerian" panose="04020705040A02060702" pitchFamily="82" charset="0"/>
              </a:rPr>
              <a:t>Repeatability</a:t>
            </a:r>
          </a:p>
          <a:p>
            <a:r>
              <a:rPr lang="en-US" sz="1300" dirty="0">
                <a:latin typeface="Algerian" panose="04020705040A02060702" pitchFamily="82" charset="0"/>
              </a:rPr>
              <a:t>Accuracy</a:t>
            </a:r>
          </a:p>
          <a:p>
            <a:r>
              <a:rPr lang="en-US" sz="1300" dirty="0">
                <a:latin typeface="Algerian" panose="04020705040A02060702" pitchFamily="82" charset="0"/>
              </a:rPr>
              <a:t>Long-term stability</a:t>
            </a:r>
          </a:p>
          <a:p>
            <a:r>
              <a:rPr lang="en-US" sz="1300" dirty="0">
                <a:latin typeface="Algerian" panose="04020705040A02060702" pitchFamily="82" charset="0"/>
              </a:rPr>
              <a:t>Interchangeability</a:t>
            </a:r>
          </a:p>
          <a:p>
            <a:r>
              <a:rPr lang="en-US" sz="1300" dirty="0">
                <a:latin typeface="Algerian" panose="04020705040A02060702" pitchFamily="82" charset="0"/>
              </a:rPr>
              <a:t>Ability to recover from condensation</a:t>
            </a:r>
          </a:p>
          <a:p>
            <a:r>
              <a:rPr lang="en-US" sz="1300" dirty="0">
                <a:latin typeface="Algerian" panose="04020705040A02060702" pitchFamily="82" charset="0"/>
              </a:rPr>
              <a:t>Resistance to physical and chemical contaminants</a:t>
            </a:r>
          </a:p>
          <a:p>
            <a:r>
              <a:rPr lang="en-US" sz="1300" dirty="0">
                <a:latin typeface="Algerian" panose="04020705040A02060702" pitchFamily="82" charset="0"/>
              </a:rPr>
              <a:t>Packaging</a:t>
            </a:r>
          </a:p>
          <a:p>
            <a:r>
              <a:rPr lang="en-US" sz="1300" dirty="0">
                <a:latin typeface="Algerian" panose="04020705040A02060702" pitchFamily="82" charset="0"/>
              </a:rPr>
              <a:t>Size</a:t>
            </a:r>
          </a:p>
          <a:p>
            <a:r>
              <a:rPr lang="en-US" sz="1300" dirty="0">
                <a:latin typeface="Algerian" panose="04020705040A02060702" pitchFamily="82" charset="0"/>
              </a:rPr>
              <a:t>Cost effectiveness</a:t>
            </a:r>
          </a:p>
          <a:p>
            <a:endParaRPr lang="en-IN" sz="1300" dirty="0">
              <a:latin typeface="Algerian" panose="04020705040A02060702" pitchFamily="82" charset="0"/>
            </a:endParaRPr>
          </a:p>
        </p:txBody>
      </p:sp>
    </p:spTree>
    <p:extLst>
      <p:ext uri="{BB962C8B-B14F-4D97-AF65-F5344CB8AC3E}">
        <p14:creationId xmlns:p14="http://schemas.microsoft.com/office/powerpoint/2010/main" val="1091346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895C4-64AF-496B-A2CE-CAE3F269E0D8}"/>
              </a:ext>
            </a:extLst>
          </p:cNvPr>
          <p:cNvSpPr>
            <a:spLocks noGrp="1"/>
          </p:cNvSpPr>
          <p:nvPr>
            <p:ph type="ctrTitle"/>
          </p:nvPr>
        </p:nvSpPr>
        <p:spPr>
          <a:xfrm>
            <a:off x="1876424" y="545123"/>
            <a:ext cx="8791575" cy="1055077"/>
          </a:xfrm>
        </p:spPr>
        <p:txBody>
          <a:bodyPr/>
          <a:lstStyle/>
          <a:p>
            <a:r>
              <a:rPr lang="en-US" dirty="0">
                <a:latin typeface="Algerian" panose="04020705040A02060702" pitchFamily="82" charset="0"/>
              </a:rPr>
              <a:t>               REFERENCES</a:t>
            </a:r>
            <a:endParaRPr lang="en-IN" dirty="0">
              <a:latin typeface="Algerian" panose="04020705040A02060702" pitchFamily="82" charset="0"/>
            </a:endParaRPr>
          </a:p>
        </p:txBody>
      </p:sp>
      <p:sp>
        <p:nvSpPr>
          <p:cNvPr id="4" name="Subtitle 3">
            <a:extLst>
              <a:ext uri="{FF2B5EF4-FFF2-40B4-BE49-F238E27FC236}">
                <a16:creationId xmlns:a16="http://schemas.microsoft.com/office/drawing/2014/main" id="{AC2C4A20-2370-42F4-84C1-938911C9D981}"/>
              </a:ext>
            </a:extLst>
          </p:cNvPr>
          <p:cNvSpPr>
            <a:spLocks noGrp="1"/>
          </p:cNvSpPr>
          <p:nvPr>
            <p:ph type="subTitle" idx="1"/>
          </p:nvPr>
        </p:nvSpPr>
        <p:spPr>
          <a:xfrm>
            <a:off x="2602522" y="1828800"/>
            <a:ext cx="7886701" cy="2890770"/>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dirty="0"/>
              <a:t># </a:t>
            </a:r>
            <a:r>
              <a:rPr lang="en-IN" dirty="0">
                <a:hlinkClick r:id="rId2"/>
              </a:rPr>
              <a:t>https://youtu.be/pgOvNURUoT0</a:t>
            </a:r>
            <a:endParaRPr lang="en-IN" dirty="0"/>
          </a:p>
          <a:p>
            <a:r>
              <a:rPr lang="en-US" dirty="0"/>
              <a:t># </a:t>
            </a:r>
            <a:r>
              <a:rPr lang="en-US" dirty="0">
                <a:hlinkClick r:id="rId3"/>
              </a:rPr>
              <a:t>https://howtomechatronics.com/tutorials/arduino/dht11-dht22-sensors-temperature-and-humidity-tutorial-using-arduino/</a:t>
            </a:r>
            <a:endParaRPr lang="en-US" dirty="0"/>
          </a:p>
          <a:p>
            <a:r>
              <a:rPr lang="en-US" dirty="0"/>
              <a:t># </a:t>
            </a:r>
            <a:r>
              <a:rPr lang="en-US" dirty="0">
                <a:hlinkClick r:id="rId4"/>
              </a:rPr>
              <a:t>https://www.circuitbasics.com/how-to-set-up-the-dht11-humidity-sensor-on-an-arduino/</a:t>
            </a:r>
            <a:endParaRPr lang="en-US" dirty="0"/>
          </a:p>
          <a:p>
            <a:endParaRPr lang="en-IN" dirty="0"/>
          </a:p>
          <a:p>
            <a:endParaRPr lang="en-IN" dirty="0"/>
          </a:p>
        </p:txBody>
      </p:sp>
      <p:pic>
        <p:nvPicPr>
          <p:cNvPr id="5" name="Content Placeholder 5">
            <a:extLst>
              <a:ext uri="{FF2B5EF4-FFF2-40B4-BE49-F238E27FC236}">
                <a16:creationId xmlns:a16="http://schemas.microsoft.com/office/drawing/2014/main" id="{D692A360-0C6A-4B66-B15C-D72F2F61B477}"/>
              </a:ext>
            </a:extLst>
          </p:cNvPr>
          <p:cNvPicPr>
            <a:picLocks noGrp="1" noChangeAspect="1"/>
          </p:cNvPicPr>
          <p:nvPr/>
        </p:nvPicPr>
        <p:blipFill>
          <a:blip r:embed="rId5"/>
          <a:stretch>
            <a:fillRect/>
          </a:stretch>
        </p:blipFill>
        <p:spPr>
          <a:xfrm>
            <a:off x="5943599" y="4039926"/>
            <a:ext cx="4724400" cy="2044780"/>
          </a:xfrm>
          <a:prstGeom prst="rect">
            <a:avLst/>
          </a:prstGeom>
        </p:spPr>
      </p:pic>
    </p:spTree>
    <p:extLst>
      <p:ext uri="{BB962C8B-B14F-4D97-AF65-F5344CB8AC3E}">
        <p14:creationId xmlns:p14="http://schemas.microsoft.com/office/powerpoint/2010/main" val="27875949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CE0AEA-D28A-4D2E-99DE-61E96FA8DCA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523999" y="1142999"/>
            <a:ext cx="9413631" cy="4703885"/>
          </a:xfrm>
          <a:prstGeom prst="rect">
            <a:avLst/>
          </a:prstGeom>
        </p:spPr>
      </p:pic>
    </p:spTree>
    <p:extLst>
      <p:ext uri="{BB962C8B-B14F-4D97-AF65-F5344CB8AC3E}">
        <p14:creationId xmlns:p14="http://schemas.microsoft.com/office/powerpoint/2010/main" val="730119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7F85B-18DA-462B-95B4-166F0808E26B}"/>
              </a:ext>
            </a:extLst>
          </p:cNvPr>
          <p:cNvSpPr>
            <a:spLocks noGrp="1"/>
          </p:cNvSpPr>
          <p:nvPr>
            <p:ph type="ctrTitle"/>
          </p:nvPr>
        </p:nvSpPr>
        <p:spPr>
          <a:xfrm>
            <a:off x="3547213" y="913897"/>
            <a:ext cx="4656261" cy="845894"/>
          </a:xfrm>
          <a:ln>
            <a:solidFill>
              <a:schemeClr val="accent1">
                <a:lumMod val="75000"/>
              </a:schemeClr>
            </a:solidFill>
          </a:ln>
          <a:effectLst>
            <a:reflection blurRad="6350" stA="52000" endA="300" endPos="35000" dir="5400000" sy="-100000" algn="bl" rotWithShape="0"/>
          </a:effectLst>
          <a:scene3d>
            <a:camera prst="perspectiveRelaxedModerately"/>
            <a:lightRig rig="threePt" dir="t"/>
          </a:scene3d>
          <a:sp3d>
            <a:bevelT w="139700" h="139700" prst="divot"/>
          </a:sp3d>
        </p:spPr>
        <p:txBody>
          <a:bodyPr/>
          <a:lstStyle/>
          <a:p>
            <a:r>
              <a:rPr lang="en-US" dirty="0">
                <a:solidFill>
                  <a:schemeClr val="accent5">
                    <a:lumMod val="60000"/>
                    <a:lumOff val="40000"/>
                  </a:schemeClr>
                </a:solidFill>
                <a:latin typeface="Algerian" panose="04020705040A02060702" pitchFamily="82" charset="0"/>
              </a:rPr>
              <a:t>WORK DIVISION</a:t>
            </a:r>
            <a:endParaRPr lang="en-IN" dirty="0">
              <a:solidFill>
                <a:schemeClr val="accent5">
                  <a:lumMod val="60000"/>
                  <a:lumOff val="40000"/>
                </a:schemeClr>
              </a:solidFill>
              <a:latin typeface="Algerian" panose="04020705040A02060702" pitchFamily="82" charset="0"/>
            </a:endParaRPr>
          </a:p>
        </p:txBody>
      </p:sp>
      <p:sp>
        <p:nvSpPr>
          <p:cNvPr id="4" name="Content Placeholder 2">
            <a:extLst>
              <a:ext uri="{FF2B5EF4-FFF2-40B4-BE49-F238E27FC236}">
                <a16:creationId xmlns:a16="http://schemas.microsoft.com/office/drawing/2014/main" id="{984AE72E-AD29-409C-915F-F1B90FF017AA}"/>
              </a:ext>
            </a:extLst>
          </p:cNvPr>
          <p:cNvSpPr>
            <a:spLocks noGrp="1"/>
          </p:cNvSpPr>
          <p:nvPr>
            <p:ph type="subTitle" idx="1"/>
          </p:nvPr>
        </p:nvSpPr>
        <p:spPr>
          <a:xfrm>
            <a:off x="1652954" y="2628900"/>
            <a:ext cx="10146323" cy="24090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latin typeface="Algerian" panose="04020705040A02060702" pitchFamily="82" charset="0"/>
              </a:rPr>
              <a:t>HIMANSHU ANAND :  ASSEMBLY AND WEEKLY PRESENTATION</a:t>
            </a:r>
          </a:p>
          <a:p>
            <a:r>
              <a:rPr lang="en-US" dirty="0">
                <a:latin typeface="Algerian" panose="04020705040A02060702" pitchFamily="82" charset="0"/>
              </a:rPr>
              <a:t>SHIV SINGH  : ASSEMBLY AND WEEKLY PRESENTATION</a:t>
            </a:r>
          </a:p>
          <a:p>
            <a:r>
              <a:rPr lang="en-US" dirty="0">
                <a:latin typeface="Algerian" panose="04020705040A02060702" pitchFamily="82" charset="0"/>
              </a:rPr>
              <a:t>KANISHKA MAHANTY  :  CODE CIRCUIT DESIGN AND WEEKLY PRESENTATION</a:t>
            </a:r>
          </a:p>
          <a:p>
            <a:r>
              <a:rPr lang="en-IN" dirty="0">
                <a:latin typeface="Algerian" panose="04020705040A02060702" pitchFamily="82" charset="0"/>
              </a:rPr>
              <a:t>ABHINAV RAJ  :  VIDEO EDITING AND DESIGNING</a:t>
            </a:r>
          </a:p>
          <a:p>
            <a:r>
              <a:rPr lang="en-IN" dirty="0">
                <a:latin typeface="Algerian" panose="04020705040A02060702" pitchFamily="82" charset="0"/>
              </a:rPr>
              <a:t>SANKETH KATTA  :  VIDEO EDITING AND INFORMATION GATHERING</a:t>
            </a:r>
          </a:p>
          <a:p>
            <a:endParaRPr lang="en-IN" dirty="0">
              <a:latin typeface="Algerian" panose="04020705040A02060702" pitchFamily="82" charset="0"/>
            </a:endParaRPr>
          </a:p>
        </p:txBody>
      </p:sp>
    </p:spTree>
    <p:extLst>
      <p:ext uri="{BB962C8B-B14F-4D97-AF65-F5344CB8AC3E}">
        <p14:creationId xmlns:p14="http://schemas.microsoft.com/office/powerpoint/2010/main" val="18776841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hevron 6"/>
          <p:cNvSpPr/>
          <p:nvPr/>
        </p:nvSpPr>
        <p:spPr>
          <a:xfrm>
            <a:off x="5159826" y="4558937"/>
            <a:ext cx="2338252" cy="509451"/>
          </a:xfrm>
          <a:prstGeom prst="chevron">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400" dirty="0">
                <a:solidFill>
                  <a:schemeClr val="tx1"/>
                </a:solidFill>
                <a:latin typeface="Algerian" pitchFamily="82" charset="0"/>
              </a:rPr>
              <a:t>WEEK-3</a:t>
            </a:r>
          </a:p>
        </p:txBody>
      </p:sp>
      <p:sp>
        <p:nvSpPr>
          <p:cNvPr id="11" name="Chevron 10"/>
          <p:cNvSpPr/>
          <p:nvPr/>
        </p:nvSpPr>
        <p:spPr>
          <a:xfrm>
            <a:off x="7341325" y="4558937"/>
            <a:ext cx="2599508" cy="509451"/>
          </a:xfrm>
          <a:prstGeom prst="chevr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solidFill>
                  <a:schemeClr val="tx1"/>
                </a:solidFill>
                <a:latin typeface="Algerian" pitchFamily="82" charset="0"/>
              </a:rPr>
              <a:t>WEEK-4</a:t>
            </a:r>
          </a:p>
        </p:txBody>
      </p:sp>
      <p:sp>
        <p:nvSpPr>
          <p:cNvPr id="14" name="Chevron 13"/>
          <p:cNvSpPr/>
          <p:nvPr/>
        </p:nvSpPr>
        <p:spPr>
          <a:xfrm>
            <a:off x="9771016" y="4545874"/>
            <a:ext cx="2420984" cy="509451"/>
          </a:xfrm>
          <a:prstGeom prst="chevron">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800" dirty="0">
                <a:solidFill>
                  <a:schemeClr val="tx1"/>
                </a:solidFill>
                <a:latin typeface="Algerian" pitchFamily="82" charset="0"/>
              </a:rPr>
              <a:t>WEEK-5</a:t>
            </a:r>
          </a:p>
        </p:txBody>
      </p:sp>
      <p:sp>
        <p:nvSpPr>
          <p:cNvPr id="15" name="Chevron 14"/>
          <p:cNvSpPr/>
          <p:nvPr/>
        </p:nvSpPr>
        <p:spPr>
          <a:xfrm>
            <a:off x="2873828" y="4572000"/>
            <a:ext cx="2442753" cy="509451"/>
          </a:xfrm>
          <a:prstGeom prst="chevro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solidFill>
                <a:latin typeface="Algerian" pitchFamily="82" charset="0"/>
              </a:rPr>
              <a:t>WEEK-2</a:t>
            </a:r>
          </a:p>
        </p:txBody>
      </p:sp>
      <p:sp>
        <p:nvSpPr>
          <p:cNvPr id="16" name="Chevron 15"/>
          <p:cNvSpPr/>
          <p:nvPr/>
        </p:nvSpPr>
        <p:spPr>
          <a:xfrm>
            <a:off x="313508" y="4558938"/>
            <a:ext cx="2730137" cy="509451"/>
          </a:xfrm>
          <a:prstGeom prst="chevron">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400" dirty="0">
                <a:solidFill>
                  <a:schemeClr val="tx1"/>
                </a:solidFill>
                <a:latin typeface="Algerian" pitchFamily="82" charset="0"/>
              </a:rPr>
              <a:t>WEEK-1</a:t>
            </a:r>
          </a:p>
        </p:txBody>
      </p:sp>
      <p:sp>
        <p:nvSpPr>
          <p:cNvPr id="17" name="Rounded Rectangular Callout 16"/>
          <p:cNvSpPr/>
          <p:nvPr/>
        </p:nvSpPr>
        <p:spPr>
          <a:xfrm>
            <a:off x="470263" y="2899954"/>
            <a:ext cx="2103120" cy="1449978"/>
          </a:xfrm>
          <a:prstGeom prst="wedgeRoundRectCallout">
            <a:avLst/>
          </a:prstGeom>
        </p:spPr>
        <p:style>
          <a:lnRef idx="2">
            <a:schemeClr val="accent5"/>
          </a:lnRef>
          <a:fillRef idx="1">
            <a:schemeClr val="lt1"/>
          </a:fillRef>
          <a:effectRef idx="0">
            <a:schemeClr val="accent5"/>
          </a:effectRef>
          <a:fontRef idx="minor">
            <a:schemeClr val="dk1"/>
          </a:fontRef>
        </p:style>
        <p:txBody>
          <a:bodyPr rtlCol="0" anchor="ctr"/>
          <a:lstStyle/>
          <a:p>
            <a:pPr algn="ctr">
              <a:buFont typeface="Wingdings" pitchFamily="2" charset="2"/>
              <a:buChar char="Ø"/>
            </a:pPr>
            <a:r>
              <a:rPr lang="en-US" dirty="0">
                <a:latin typeface="Algerian" pitchFamily="82" charset="0"/>
              </a:rPr>
              <a:t>WORK DIVISION AND PLANNING</a:t>
            </a:r>
          </a:p>
          <a:p>
            <a:pPr algn="ctr">
              <a:buFont typeface="Wingdings" pitchFamily="2" charset="2"/>
              <a:buChar char="Ø"/>
            </a:pPr>
            <a:r>
              <a:rPr lang="en-US" dirty="0">
                <a:latin typeface="Algerian" pitchFamily="82" charset="0"/>
              </a:rPr>
              <a:t>INFORMATION  GATHERING</a:t>
            </a:r>
          </a:p>
        </p:txBody>
      </p:sp>
      <p:sp>
        <p:nvSpPr>
          <p:cNvPr id="19" name="Rounded Rectangular Callout 18"/>
          <p:cNvSpPr/>
          <p:nvPr/>
        </p:nvSpPr>
        <p:spPr>
          <a:xfrm>
            <a:off x="2782388" y="2795451"/>
            <a:ext cx="2024742" cy="1476103"/>
          </a:xfrm>
          <a:prstGeom prst="wedgeRoundRectCallout">
            <a:avLst/>
          </a:prstGeom>
        </p:spPr>
        <p:style>
          <a:lnRef idx="2">
            <a:schemeClr val="accent2"/>
          </a:lnRef>
          <a:fillRef idx="1">
            <a:schemeClr val="lt1"/>
          </a:fillRef>
          <a:effectRef idx="0">
            <a:schemeClr val="accent2"/>
          </a:effectRef>
          <a:fontRef idx="minor">
            <a:schemeClr val="dk1"/>
          </a:fontRef>
        </p:style>
        <p:txBody>
          <a:bodyPr rtlCol="0" anchor="ctr"/>
          <a:lstStyle/>
          <a:p>
            <a:pPr algn="ctr">
              <a:buFont typeface="Wingdings" pitchFamily="2" charset="2"/>
              <a:buChar char="Ø"/>
            </a:pPr>
            <a:r>
              <a:rPr lang="en-US" dirty="0"/>
              <a:t>TINKERCAD DESIGN</a:t>
            </a:r>
          </a:p>
          <a:p>
            <a:pPr algn="ctr">
              <a:buFont typeface="Wingdings" pitchFamily="2" charset="2"/>
              <a:buChar char="Ø"/>
            </a:pPr>
            <a:r>
              <a:rPr lang="en-US" dirty="0"/>
              <a:t>PURCHASING ALL ITEMS</a:t>
            </a:r>
          </a:p>
        </p:txBody>
      </p:sp>
      <p:sp>
        <p:nvSpPr>
          <p:cNvPr id="20" name="Rounded Rectangular Callout 19"/>
          <p:cNvSpPr/>
          <p:nvPr/>
        </p:nvSpPr>
        <p:spPr>
          <a:xfrm>
            <a:off x="5029199" y="2690948"/>
            <a:ext cx="2233750" cy="1606731"/>
          </a:xfrm>
          <a:prstGeom prst="wedgeRoundRectCallout">
            <a:avLst/>
          </a:prstGeom>
        </p:spPr>
        <p:style>
          <a:lnRef idx="2">
            <a:schemeClr val="accent3"/>
          </a:lnRef>
          <a:fillRef idx="1">
            <a:schemeClr val="lt1"/>
          </a:fillRef>
          <a:effectRef idx="0">
            <a:schemeClr val="accent3"/>
          </a:effectRef>
          <a:fontRef idx="minor">
            <a:schemeClr val="dk1"/>
          </a:fontRef>
        </p:style>
        <p:txBody>
          <a:bodyPr rtlCol="0" anchor="ctr"/>
          <a:lstStyle/>
          <a:p>
            <a:pPr algn="ctr">
              <a:buFont typeface="Wingdings" pitchFamily="2" charset="2"/>
              <a:buChar char="Ø"/>
            </a:pPr>
            <a:r>
              <a:rPr lang="en-US" dirty="0"/>
              <a:t>CODE EXECUTION</a:t>
            </a:r>
          </a:p>
          <a:p>
            <a:pPr algn="ctr">
              <a:buFont typeface="Wingdings" pitchFamily="2" charset="2"/>
              <a:buChar char="Ø"/>
            </a:pPr>
            <a:r>
              <a:rPr lang="en-US" dirty="0"/>
              <a:t>ASSEMBLING THE PARTS</a:t>
            </a:r>
          </a:p>
        </p:txBody>
      </p:sp>
      <p:sp>
        <p:nvSpPr>
          <p:cNvPr id="24" name="Rounded Rectangular Callout 23"/>
          <p:cNvSpPr/>
          <p:nvPr/>
        </p:nvSpPr>
        <p:spPr>
          <a:xfrm>
            <a:off x="7445826" y="2586446"/>
            <a:ext cx="2155372" cy="1711233"/>
          </a:xfrm>
          <a:prstGeom prst="wedgeRoundRectCallout">
            <a:avLst/>
          </a:prstGeom>
        </p:spPr>
        <p:style>
          <a:lnRef idx="2">
            <a:schemeClr val="accent4"/>
          </a:lnRef>
          <a:fillRef idx="1">
            <a:schemeClr val="lt1"/>
          </a:fillRef>
          <a:effectRef idx="0">
            <a:schemeClr val="accent4"/>
          </a:effectRef>
          <a:fontRef idx="minor">
            <a:schemeClr val="dk1"/>
          </a:fontRef>
        </p:style>
        <p:txBody>
          <a:bodyPr rtlCol="0" anchor="ctr"/>
          <a:lstStyle/>
          <a:p>
            <a:pPr algn="ctr">
              <a:buFont typeface="Wingdings" pitchFamily="2" charset="2"/>
              <a:buChar char="Ø"/>
            </a:pPr>
            <a:r>
              <a:rPr lang="en-US" dirty="0"/>
              <a:t>ASSEMBLING ALL THE PARTS</a:t>
            </a:r>
          </a:p>
        </p:txBody>
      </p:sp>
      <p:sp>
        <p:nvSpPr>
          <p:cNvPr id="25" name="Rounded Rectangular Callout 24"/>
          <p:cNvSpPr/>
          <p:nvPr/>
        </p:nvSpPr>
        <p:spPr>
          <a:xfrm>
            <a:off x="9823266" y="2481943"/>
            <a:ext cx="2155372" cy="1763485"/>
          </a:xfrm>
          <a:prstGeom prst="wedgeRoundRect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buFont typeface="Wingdings" pitchFamily="2" charset="2"/>
              <a:buChar char="Ø"/>
            </a:pPr>
            <a:r>
              <a:rPr lang="en-US" dirty="0"/>
              <a:t>VIDEO RECORDING AND EDITING</a:t>
            </a:r>
          </a:p>
        </p:txBody>
      </p:sp>
      <p:sp>
        <p:nvSpPr>
          <p:cNvPr id="26" name="Rectangle 25"/>
          <p:cNvSpPr/>
          <p:nvPr/>
        </p:nvSpPr>
        <p:spPr>
          <a:xfrm>
            <a:off x="4422892" y="864214"/>
            <a:ext cx="3174267" cy="923330"/>
          </a:xfrm>
          <a:prstGeom prst="rect">
            <a:avLst/>
          </a:prstGeom>
          <a:ln>
            <a:noFill/>
          </a:ln>
          <a:scene3d>
            <a:camera prst="orthographicFront"/>
            <a:lightRig rig="threePt" dir="t"/>
          </a:scene3d>
          <a:sp3d>
            <a:bevelT w="165100" prst="coolSlant"/>
          </a:sp3d>
        </p:spPr>
        <p:style>
          <a:lnRef idx="2">
            <a:schemeClr val="accent1"/>
          </a:lnRef>
          <a:fillRef idx="1">
            <a:schemeClr val="lt1"/>
          </a:fillRef>
          <a:effectRef idx="0">
            <a:schemeClr val="accent1"/>
          </a:effectRef>
          <a:fontRef idx="minor">
            <a:schemeClr val="dk1"/>
          </a:fontRef>
        </p:style>
        <p:txBody>
          <a:bodyPr wrap="none" lIns="91440" tIns="45720" rIns="91440" bIns="45720">
            <a:spAutoFit/>
            <a:sp3d contourW="6350" prstMaterial="metal">
              <a:bevelT w="127000" h="31750" prst="relaxedInset"/>
              <a:contourClr>
                <a:schemeClr val="accent1">
                  <a:shade val="75000"/>
                </a:schemeClr>
              </a:contourClr>
            </a:sp3d>
          </a:bodyPr>
          <a:lstStyle/>
          <a:p>
            <a:pPr algn="ctr"/>
            <a:r>
              <a:rPr lang="en-US" sz="54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Algerian" pitchFamily="82" charset="0"/>
              </a:rPr>
              <a:t>tIMELINE</a:t>
            </a:r>
            <a:endParaRPr lang="en-US" sz="5400" b="1" cap="all" spc="0"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Algerian" pitchFamily="82" charset="0"/>
            </a:endParaRPr>
          </a:p>
        </p:txBody>
      </p:sp>
    </p:spTree>
  </p:cSld>
  <p:clrMapOvr>
    <a:masterClrMapping/>
  </p:clrMapOvr>
  <p:transition spd="slow">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857232"/>
          </a:xfrm>
        </p:spPr>
        <p:txBody>
          <a:bodyPr/>
          <a:lstStyle/>
          <a:p>
            <a:r>
              <a:rPr lang="en-US" dirty="0"/>
              <a:t>.</a:t>
            </a:r>
          </a:p>
        </p:txBody>
      </p:sp>
      <p:pic>
        <p:nvPicPr>
          <p:cNvPr id="4" name="Content Placeholder 3" descr="WhatsApp Image 2022-02-20 at 22.44.46.jpeg"/>
          <p:cNvPicPr>
            <a:picLocks noGrp="1" noChangeAspect="1"/>
          </p:cNvPicPr>
          <p:nvPr>
            <p:ph idx="1"/>
          </p:nvPr>
        </p:nvPicPr>
        <p:blipFill>
          <a:blip r:embed="rId2"/>
          <a:stretch>
            <a:fillRect/>
          </a:stretch>
        </p:blipFill>
        <p:spPr>
          <a:xfrm rot="5400000">
            <a:off x="942663" y="248194"/>
            <a:ext cx="2857520" cy="3540034"/>
          </a:xfrm>
          <a:ln>
            <a:solidFill>
              <a:schemeClr val="accent2">
                <a:lumMod val="60000"/>
                <a:lumOff val="40000"/>
              </a:schemeClr>
            </a:solidFill>
          </a:ln>
          <a:effectLst>
            <a:glow rad="228600">
              <a:schemeClr val="accent4">
                <a:satMod val="175000"/>
                <a:alpha val="40000"/>
              </a:schemeClr>
            </a:glow>
          </a:effectLst>
        </p:spPr>
      </p:pic>
      <p:pic>
        <p:nvPicPr>
          <p:cNvPr id="5" name="Picture 4" descr="WhatsApp Image 2022-02-20 at 22.44.46 (1).jpeg"/>
          <p:cNvPicPr>
            <a:picLocks noChangeAspect="1"/>
          </p:cNvPicPr>
          <p:nvPr/>
        </p:nvPicPr>
        <p:blipFill>
          <a:blip r:embed="rId3"/>
          <a:stretch>
            <a:fillRect/>
          </a:stretch>
        </p:blipFill>
        <p:spPr>
          <a:xfrm>
            <a:off x="4937759" y="235132"/>
            <a:ext cx="6401187" cy="3448594"/>
          </a:xfrm>
          <a:prstGeom prst="rect">
            <a:avLst/>
          </a:prstGeom>
          <a:effectLst>
            <a:glow rad="228600">
              <a:schemeClr val="accent4">
                <a:satMod val="175000"/>
                <a:alpha val="40000"/>
              </a:schemeClr>
            </a:glow>
            <a:softEdge rad="31750"/>
          </a:effectLst>
        </p:spPr>
      </p:pic>
      <p:pic>
        <p:nvPicPr>
          <p:cNvPr id="6" name="Picture 5" descr="WhatsApp Image 2022-02-20 at 22.44.47.jpeg"/>
          <p:cNvPicPr>
            <a:picLocks noChangeAspect="1"/>
          </p:cNvPicPr>
          <p:nvPr/>
        </p:nvPicPr>
        <p:blipFill>
          <a:blip r:embed="rId4"/>
          <a:stretch>
            <a:fillRect/>
          </a:stretch>
        </p:blipFill>
        <p:spPr>
          <a:xfrm rot="5400000">
            <a:off x="2935865" y="2588609"/>
            <a:ext cx="2674618" cy="5524539"/>
          </a:xfrm>
          <a:prstGeom prst="rect">
            <a:avLst/>
          </a:prstGeom>
          <a:effectLst>
            <a:glow rad="228600">
              <a:schemeClr val="accent4">
                <a:satMod val="175000"/>
                <a:alpha val="40000"/>
              </a:schemeClr>
            </a:glo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IY code.mp4">
            <a:hlinkClick r:id="" action="ppaction://media"/>
            <a:extLst>
              <a:ext uri="{FF2B5EF4-FFF2-40B4-BE49-F238E27FC236}">
                <a16:creationId xmlns:a16="http://schemas.microsoft.com/office/drawing/2014/main" id="{B5B6F777-2549-F94D-85C2-4C1D54E848C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28799" y="842682"/>
            <a:ext cx="9412941" cy="506057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B5656-F27A-4185-ACE4-46CD2E5859E6}"/>
              </a:ext>
            </a:extLst>
          </p:cNvPr>
          <p:cNvSpPr>
            <a:spLocks noGrp="1"/>
          </p:cNvSpPr>
          <p:nvPr>
            <p:ph type="ctrTitle"/>
          </p:nvPr>
        </p:nvSpPr>
        <p:spPr>
          <a:xfrm>
            <a:off x="2795954" y="1122363"/>
            <a:ext cx="7872045" cy="855906"/>
          </a:xfrm>
        </p:spPr>
        <p:txBody>
          <a:bodyPr>
            <a:normAutofit/>
          </a:bodyPr>
          <a:lstStyle/>
          <a:p>
            <a:r>
              <a:rPr lang="en-US" sz="4000" dirty="0">
                <a:latin typeface="Algerian" panose="04020705040A02060702" pitchFamily="82" charset="0"/>
              </a:rPr>
              <a:t>COMPONENTS TO ASSEMBLE</a:t>
            </a:r>
            <a:endParaRPr lang="en-IN" sz="4000" dirty="0">
              <a:latin typeface="Algerian" panose="04020705040A02060702" pitchFamily="82" charset="0"/>
            </a:endParaRPr>
          </a:p>
        </p:txBody>
      </p:sp>
      <p:sp>
        <p:nvSpPr>
          <p:cNvPr id="4" name="Content Placeholder 2">
            <a:extLst>
              <a:ext uri="{FF2B5EF4-FFF2-40B4-BE49-F238E27FC236}">
                <a16:creationId xmlns:a16="http://schemas.microsoft.com/office/drawing/2014/main" id="{2DCBC34A-BCF6-42D5-98DB-34844AAA9927}"/>
              </a:ext>
            </a:extLst>
          </p:cNvPr>
          <p:cNvSpPr>
            <a:spLocks noGrp="1"/>
          </p:cNvSpPr>
          <p:nvPr>
            <p:ph type="subTitle" idx="1"/>
          </p:nvPr>
        </p:nvSpPr>
        <p:spPr>
          <a:xfrm>
            <a:off x="1916722" y="2312377"/>
            <a:ext cx="9460523" cy="29366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latin typeface="Algerian" panose="04020705040A02060702" pitchFamily="82" charset="0"/>
              </a:rPr>
              <a:t>16X2 LCD DISPLAY</a:t>
            </a:r>
          </a:p>
          <a:p>
            <a:r>
              <a:rPr lang="en-US" dirty="0">
                <a:latin typeface="Algerian" panose="04020705040A02060702" pitchFamily="82" charset="0"/>
              </a:rPr>
              <a:t>DHT11 SENSOR</a:t>
            </a:r>
          </a:p>
          <a:p>
            <a:r>
              <a:rPr lang="en-US" dirty="0">
                <a:latin typeface="Algerian" panose="04020705040A02060702" pitchFamily="82" charset="0"/>
              </a:rPr>
              <a:t>ARDUINO UNO R3</a:t>
            </a:r>
          </a:p>
          <a:p>
            <a:r>
              <a:rPr lang="en-US" dirty="0">
                <a:latin typeface="Algerian" panose="04020705040A02060702" pitchFamily="82" charset="0"/>
              </a:rPr>
              <a:t>JUMPER WIRES</a:t>
            </a:r>
          </a:p>
          <a:p>
            <a:r>
              <a:rPr lang="en-US" dirty="0">
                <a:latin typeface="Algerian" panose="04020705040A02060702" pitchFamily="82" charset="0"/>
              </a:rPr>
              <a:t>BREADBOARD</a:t>
            </a:r>
          </a:p>
          <a:p>
            <a:r>
              <a:rPr lang="en-US" dirty="0">
                <a:latin typeface="Algerian" panose="04020705040A02060702" pitchFamily="82" charset="0"/>
              </a:rPr>
              <a:t>9V BATTERY</a:t>
            </a:r>
          </a:p>
          <a:p>
            <a:endParaRPr lang="en-US" dirty="0"/>
          </a:p>
          <a:p>
            <a:endParaRPr lang="en-IN" dirty="0"/>
          </a:p>
        </p:txBody>
      </p:sp>
      <p:pic>
        <p:nvPicPr>
          <p:cNvPr id="5" name="Picture 4">
            <a:extLst>
              <a:ext uri="{FF2B5EF4-FFF2-40B4-BE49-F238E27FC236}">
                <a16:creationId xmlns:a16="http://schemas.microsoft.com/office/drawing/2014/main" id="{565875DC-E81A-4A27-9FAF-5BFC7F40C79B}"/>
              </a:ext>
            </a:extLst>
          </p:cNvPr>
          <p:cNvPicPr>
            <a:picLocks noChangeAspect="1"/>
          </p:cNvPicPr>
          <p:nvPr/>
        </p:nvPicPr>
        <p:blipFill>
          <a:blip r:embed="rId2"/>
          <a:stretch>
            <a:fillRect/>
          </a:stretch>
        </p:blipFill>
        <p:spPr>
          <a:xfrm>
            <a:off x="5275886" y="2206129"/>
            <a:ext cx="2742193" cy="1724772"/>
          </a:xfrm>
          <a:prstGeom prst="rect">
            <a:avLst/>
          </a:prstGeom>
        </p:spPr>
      </p:pic>
      <p:pic>
        <p:nvPicPr>
          <p:cNvPr id="7" name="Picture 6">
            <a:extLst>
              <a:ext uri="{FF2B5EF4-FFF2-40B4-BE49-F238E27FC236}">
                <a16:creationId xmlns:a16="http://schemas.microsoft.com/office/drawing/2014/main" id="{63A9CC95-23B9-4085-8C01-4214B75CD60A}"/>
              </a:ext>
            </a:extLst>
          </p:cNvPr>
          <p:cNvPicPr>
            <a:picLocks noChangeAspect="1"/>
          </p:cNvPicPr>
          <p:nvPr/>
        </p:nvPicPr>
        <p:blipFill>
          <a:blip r:embed="rId3"/>
          <a:stretch>
            <a:fillRect/>
          </a:stretch>
        </p:blipFill>
        <p:spPr>
          <a:xfrm>
            <a:off x="5380892" y="4135929"/>
            <a:ext cx="2637187" cy="2206364"/>
          </a:xfrm>
          <a:prstGeom prst="rect">
            <a:avLst/>
          </a:prstGeom>
        </p:spPr>
      </p:pic>
      <p:pic>
        <p:nvPicPr>
          <p:cNvPr id="8" name="Picture 7">
            <a:extLst>
              <a:ext uri="{FF2B5EF4-FFF2-40B4-BE49-F238E27FC236}">
                <a16:creationId xmlns:a16="http://schemas.microsoft.com/office/drawing/2014/main" id="{EB30FCE3-6AC6-49F6-967E-E8A6D3BE508A}"/>
              </a:ext>
            </a:extLst>
          </p:cNvPr>
          <p:cNvPicPr>
            <a:picLocks noChangeAspect="1"/>
          </p:cNvPicPr>
          <p:nvPr/>
        </p:nvPicPr>
        <p:blipFill>
          <a:blip r:embed="rId4"/>
          <a:stretch>
            <a:fillRect/>
          </a:stretch>
        </p:blipFill>
        <p:spPr>
          <a:xfrm>
            <a:off x="9056868" y="2206129"/>
            <a:ext cx="1951101" cy="1740085"/>
          </a:xfrm>
          <a:prstGeom prst="rect">
            <a:avLst/>
          </a:prstGeom>
        </p:spPr>
      </p:pic>
      <p:pic>
        <p:nvPicPr>
          <p:cNvPr id="10" name="Picture 9">
            <a:extLst>
              <a:ext uri="{FF2B5EF4-FFF2-40B4-BE49-F238E27FC236}">
                <a16:creationId xmlns:a16="http://schemas.microsoft.com/office/drawing/2014/main" id="{F0D8F1D6-08F5-41FC-8FB7-73FDF44F2517}"/>
              </a:ext>
            </a:extLst>
          </p:cNvPr>
          <p:cNvPicPr>
            <a:picLocks noChangeAspect="1"/>
          </p:cNvPicPr>
          <p:nvPr/>
        </p:nvPicPr>
        <p:blipFill>
          <a:blip r:embed="rId5"/>
          <a:stretch>
            <a:fillRect/>
          </a:stretch>
        </p:blipFill>
        <p:spPr>
          <a:xfrm>
            <a:off x="8849040" y="4174074"/>
            <a:ext cx="2800154" cy="2100116"/>
          </a:xfrm>
          <a:prstGeom prst="rect">
            <a:avLst/>
          </a:prstGeom>
        </p:spPr>
      </p:pic>
    </p:spTree>
    <p:extLst>
      <p:ext uri="{BB962C8B-B14F-4D97-AF65-F5344CB8AC3E}">
        <p14:creationId xmlns:p14="http://schemas.microsoft.com/office/powerpoint/2010/main" val="2808731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4FDD1-4F36-487C-938A-039D6E512091}"/>
              </a:ext>
            </a:extLst>
          </p:cNvPr>
          <p:cNvSpPr>
            <a:spLocks noGrp="1"/>
          </p:cNvSpPr>
          <p:nvPr>
            <p:ph type="title"/>
          </p:nvPr>
        </p:nvSpPr>
        <p:spPr>
          <a:xfrm>
            <a:off x="1741914" y="454745"/>
            <a:ext cx="9905998" cy="1478570"/>
          </a:xfrm>
          <a:ln>
            <a:solidFill>
              <a:schemeClr val="accent1">
                <a:lumMod val="50000"/>
              </a:schemeClr>
            </a:solidFill>
          </a:ln>
          <a:effectLst>
            <a:reflection blurRad="6350" stA="50000" endA="300" endPos="55000" dir="5400000" sy="-100000" algn="bl" rotWithShape="0"/>
          </a:effectLst>
          <a:scene3d>
            <a:camera prst="perspectiveRelaxed"/>
            <a:lightRig rig="threePt" dir="t"/>
          </a:scene3d>
        </p:spPr>
        <p:txBody>
          <a:bodyPr/>
          <a:lstStyle/>
          <a:p>
            <a:r>
              <a:rPr lang="en-US" dirty="0">
                <a:latin typeface="Algerian" panose="04020705040A02060702" pitchFamily="82" charset="0"/>
              </a:rPr>
              <a:t>   </a:t>
            </a:r>
            <a:r>
              <a:rPr lang="en-US" dirty="0">
                <a:solidFill>
                  <a:schemeClr val="accent2">
                    <a:lumMod val="60000"/>
                    <a:lumOff val="40000"/>
                  </a:schemeClr>
                </a:solidFill>
                <a:latin typeface="Algerian" panose="04020705040A02060702" pitchFamily="82" charset="0"/>
              </a:rPr>
              <a:t>Temperature range OF SENSORS USED</a:t>
            </a:r>
            <a:endParaRPr lang="en-IN" dirty="0">
              <a:solidFill>
                <a:schemeClr val="accent2">
                  <a:lumMod val="60000"/>
                  <a:lumOff val="40000"/>
                </a:schemeClr>
              </a:solidFill>
              <a:latin typeface="Algerian" panose="04020705040A02060702" pitchFamily="82" charset="0"/>
            </a:endParaRPr>
          </a:p>
        </p:txBody>
      </p:sp>
      <p:pic>
        <p:nvPicPr>
          <p:cNvPr id="5" name="Content Placeholder 4">
            <a:extLst>
              <a:ext uri="{FF2B5EF4-FFF2-40B4-BE49-F238E27FC236}">
                <a16:creationId xmlns:a16="http://schemas.microsoft.com/office/drawing/2014/main" id="{80DCB92F-348B-4808-A956-9573792100E4}"/>
              </a:ext>
            </a:extLst>
          </p:cNvPr>
          <p:cNvPicPr>
            <a:picLocks noGrp="1" noChangeAspect="1"/>
          </p:cNvPicPr>
          <p:nvPr>
            <p:ph idx="1"/>
          </p:nvPr>
        </p:nvPicPr>
        <p:blipFill>
          <a:blip r:embed="rId2"/>
          <a:stretch>
            <a:fillRect/>
          </a:stretch>
        </p:blipFill>
        <p:spPr>
          <a:xfrm>
            <a:off x="2890081" y="2377452"/>
            <a:ext cx="6953425" cy="3965625"/>
          </a:xfrm>
        </p:spPr>
      </p:pic>
    </p:spTree>
    <p:extLst>
      <p:ext uri="{BB962C8B-B14F-4D97-AF65-F5344CB8AC3E}">
        <p14:creationId xmlns:p14="http://schemas.microsoft.com/office/powerpoint/2010/main" val="5642265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0B6E8-1B99-4344-A5CB-45071D703F6C}"/>
              </a:ext>
            </a:extLst>
          </p:cNvPr>
          <p:cNvSpPr>
            <a:spLocks noGrp="1"/>
          </p:cNvSpPr>
          <p:nvPr>
            <p:ph type="title"/>
          </p:nvPr>
        </p:nvSpPr>
        <p:spPr>
          <a:xfrm>
            <a:off x="1141413" y="618518"/>
            <a:ext cx="9905998" cy="975151"/>
          </a:xfrm>
          <a:effectLst>
            <a:reflection blurRad="6350" stA="50000" endA="300" endPos="55000" dir="5400000" sy="-100000" algn="bl" rotWithShape="0"/>
          </a:effectLst>
        </p:spPr>
        <p:txBody>
          <a:bodyPr>
            <a:normAutofit/>
          </a:bodyPr>
          <a:lstStyle/>
          <a:p>
            <a:r>
              <a:rPr lang="en-US" sz="4400" dirty="0">
                <a:latin typeface="Algerian" panose="04020705040A02060702" pitchFamily="82" charset="0"/>
              </a:rPr>
              <a:t>  A LOOK ON THE PARTS BOUGHT….</a:t>
            </a:r>
            <a:endParaRPr lang="en-IN" sz="4400" dirty="0">
              <a:latin typeface="Algerian" panose="04020705040A02060702" pitchFamily="82" charset="0"/>
            </a:endParaRPr>
          </a:p>
        </p:txBody>
      </p:sp>
      <p:pic>
        <p:nvPicPr>
          <p:cNvPr id="9" name="Content Placeholder 8">
            <a:extLst>
              <a:ext uri="{FF2B5EF4-FFF2-40B4-BE49-F238E27FC236}">
                <a16:creationId xmlns:a16="http://schemas.microsoft.com/office/drawing/2014/main" id="{D924CB91-2E08-4504-8A29-CE36B134C2A8}"/>
              </a:ext>
            </a:extLst>
          </p:cNvPr>
          <p:cNvPicPr>
            <a:picLocks noGrp="1" noChangeAspect="1"/>
          </p:cNvPicPr>
          <p:nvPr>
            <p:ph idx="1"/>
          </p:nvPr>
        </p:nvPicPr>
        <p:blipFill>
          <a:blip r:embed="rId2"/>
          <a:stretch>
            <a:fillRect/>
          </a:stretch>
        </p:blipFill>
        <p:spPr>
          <a:xfrm>
            <a:off x="762318" y="2187344"/>
            <a:ext cx="6296376" cy="3541712"/>
          </a:xfrm>
        </p:spPr>
      </p:pic>
      <p:pic>
        <p:nvPicPr>
          <p:cNvPr id="11" name="Picture 10">
            <a:extLst>
              <a:ext uri="{FF2B5EF4-FFF2-40B4-BE49-F238E27FC236}">
                <a16:creationId xmlns:a16="http://schemas.microsoft.com/office/drawing/2014/main" id="{898475F4-2C70-4A6F-8627-0FA611966DC9}"/>
              </a:ext>
            </a:extLst>
          </p:cNvPr>
          <p:cNvPicPr>
            <a:picLocks noChangeAspect="1"/>
          </p:cNvPicPr>
          <p:nvPr/>
        </p:nvPicPr>
        <p:blipFill>
          <a:blip r:embed="rId3"/>
          <a:stretch>
            <a:fillRect/>
          </a:stretch>
        </p:blipFill>
        <p:spPr>
          <a:xfrm>
            <a:off x="7899073" y="2097088"/>
            <a:ext cx="3148338" cy="3631968"/>
          </a:xfrm>
          <a:prstGeom prst="rect">
            <a:avLst/>
          </a:prstGeom>
        </p:spPr>
      </p:pic>
    </p:spTree>
    <p:extLst>
      <p:ext uri="{BB962C8B-B14F-4D97-AF65-F5344CB8AC3E}">
        <p14:creationId xmlns:p14="http://schemas.microsoft.com/office/powerpoint/2010/main" val="1212857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1BC11-5EEE-4AE2-804A-541BFB15E00C}"/>
              </a:ext>
            </a:extLst>
          </p:cNvPr>
          <p:cNvSpPr>
            <a:spLocks noGrp="1"/>
          </p:cNvSpPr>
          <p:nvPr>
            <p:ph type="ctrTitle"/>
          </p:nvPr>
        </p:nvSpPr>
        <p:spPr>
          <a:xfrm>
            <a:off x="5006486" y="225791"/>
            <a:ext cx="8791575" cy="819517"/>
          </a:xfrm>
        </p:spPr>
        <p:txBody>
          <a:bodyPr/>
          <a:lstStyle/>
          <a:p>
            <a:r>
              <a:rPr lang="en-US" dirty="0">
                <a:latin typeface="Algerian" panose="04020705040A02060702" pitchFamily="82" charset="0"/>
              </a:rPr>
              <a:t>WORKING</a:t>
            </a:r>
            <a:endParaRPr lang="en-IN" dirty="0">
              <a:latin typeface="Algerian" panose="04020705040A02060702" pitchFamily="82" charset="0"/>
            </a:endParaRPr>
          </a:p>
        </p:txBody>
      </p:sp>
      <p:sp>
        <p:nvSpPr>
          <p:cNvPr id="4" name="Rounded Rectangle 4">
            <a:extLst>
              <a:ext uri="{FF2B5EF4-FFF2-40B4-BE49-F238E27FC236}">
                <a16:creationId xmlns:a16="http://schemas.microsoft.com/office/drawing/2014/main" id="{06D8492A-7DB7-4D17-8B6D-51D4548E1167}"/>
              </a:ext>
            </a:extLst>
          </p:cNvPr>
          <p:cNvSpPr>
            <a:spLocks noGrp="1"/>
          </p:cNvSpPr>
          <p:nvPr>
            <p:ph type="subTitle" idx="1"/>
          </p:nvPr>
        </p:nvSpPr>
        <p:spPr>
          <a:xfrm>
            <a:off x="4308229" y="1045308"/>
            <a:ext cx="3930163" cy="819517"/>
          </a:xfrm>
          <a:prstGeom prst="roundRect">
            <a:avLst/>
          </a:prstGeom>
          <a:solidFill>
            <a:schemeClr val="bg2">
              <a:lumMod val="50000"/>
              <a:lumOff val="50000"/>
            </a:schemeClr>
          </a:solidFill>
        </p:spPr>
        <p:style>
          <a:lnRef idx="1">
            <a:schemeClr val="accent4"/>
          </a:lnRef>
          <a:fillRef idx="3">
            <a:schemeClr val="accent4"/>
          </a:fillRef>
          <a:effectRef idx="2">
            <a:schemeClr val="accent4"/>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800" dirty="0">
                <a:latin typeface="Algerian" pitchFamily="82" charset="0"/>
              </a:rPr>
              <a:t>ASEMBLED MODEL…..</a:t>
            </a:r>
          </a:p>
        </p:txBody>
      </p:sp>
      <p:pic>
        <p:nvPicPr>
          <p:cNvPr id="5" name="Content Placeholder 3">
            <a:extLst>
              <a:ext uri="{FF2B5EF4-FFF2-40B4-BE49-F238E27FC236}">
                <a16:creationId xmlns:a16="http://schemas.microsoft.com/office/drawing/2014/main" id="{7CC5F895-71CF-43AB-A74B-AC8B1B8A25DC}"/>
              </a:ext>
            </a:extLst>
          </p:cNvPr>
          <p:cNvPicPr>
            <a:picLocks noGrp="1" noChangeAspect="1"/>
          </p:cNvPicPr>
          <p:nvPr/>
        </p:nvPicPr>
        <p:blipFill>
          <a:blip r:embed="rId2"/>
          <a:stretch>
            <a:fillRect/>
          </a:stretch>
        </p:blipFill>
        <p:spPr>
          <a:xfrm>
            <a:off x="2760783" y="2169659"/>
            <a:ext cx="7025053" cy="3978204"/>
          </a:xfrm>
          <a:prstGeom prst="rect">
            <a:avLst/>
          </a:prstGeom>
        </p:spPr>
      </p:pic>
      <p:sp>
        <p:nvSpPr>
          <p:cNvPr id="3" name="TextBox 2">
            <a:extLst>
              <a:ext uri="{FF2B5EF4-FFF2-40B4-BE49-F238E27FC236}">
                <a16:creationId xmlns:a16="http://schemas.microsoft.com/office/drawing/2014/main" id="{FB3F05AE-3814-4F45-988F-907C0CB9F9A5}"/>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extLst>
      <p:ext uri="{BB962C8B-B14F-4D97-AF65-F5344CB8AC3E}">
        <p14:creationId xmlns:p14="http://schemas.microsoft.com/office/powerpoint/2010/main" val="2131242179"/>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2">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E05ECC50C9EC942B5F315F13D0BE415" ma:contentTypeVersion="10" ma:contentTypeDescription="Create a new document." ma:contentTypeScope="" ma:versionID="0775fccc74a62063ad177fb726ed5f1e">
  <xsd:schema xmlns:xsd="http://www.w3.org/2001/XMLSchema" xmlns:xs="http://www.w3.org/2001/XMLSchema" xmlns:p="http://schemas.microsoft.com/office/2006/metadata/properties" xmlns:ns2="b8296849-5da2-4e65-8802-85b59c48d3c7" xmlns:ns3="25a7241e-db63-4670-ba54-928b02a7f5f5" targetNamespace="http://schemas.microsoft.com/office/2006/metadata/properties" ma:root="true" ma:fieldsID="4d5088474afa17a15335788885dc5e25" ns2:_="" ns3:_="">
    <xsd:import namespace="b8296849-5da2-4e65-8802-85b59c48d3c7"/>
    <xsd:import namespace="25a7241e-db63-4670-ba54-928b02a7f5f5"/>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8296849-5da2-4e65-8802-85b59c48d3c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5a7241e-db63-4670-ba54-928b02a7f5f5"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2A07C77-F904-41BC-9BDA-356959FEA947}">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E9D9509E-3FA8-4A69-A121-B21FC4AC63DD}">
  <ds:schemaRefs>
    <ds:schemaRef ds:uri="http://schemas.microsoft.com/sharepoint/v3/contenttype/forms"/>
  </ds:schemaRefs>
</ds:datastoreItem>
</file>

<file path=customXml/itemProps3.xml><?xml version="1.0" encoding="utf-8"?>
<ds:datastoreItem xmlns:ds="http://schemas.openxmlformats.org/officeDocument/2006/customXml" ds:itemID="{C64CC058-182D-451D-B5D2-CB301B9618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8296849-5da2-4e65-8802-85b59c48d3c7"/>
    <ds:schemaRef ds:uri="25a7241e-db63-4670-ba54-928b02a7f5f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TM04033919[[fn=Circuit]]</Template>
  <TotalTime>255</TotalTime>
  <Words>556</Words>
  <Application>Microsoft Office PowerPoint</Application>
  <PresentationFormat>Widescreen</PresentationFormat>
  <Paragraphs>64</Paragraphs>
  <Slides>15</Slides>
  <Notes>0</Notes>
  <HiddenSlides>0</HiddenSlides>
  <MMClips>1</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Circuit</vt:lpstr>
      <vt:lpstr>DIY GROUP PROJECT-14</vt:lpstr>
      <vt:lpstr>WORK DIVISION</vt:lpstr>
      <vt:lpstr>PowerPoint Presentation</vt:lpstr>
      <vt:lpstr>.</vt:lpstr>
      <vt:lpstr>PowerPoint Presentation</vt:lpstr>
      <vt:lpstr>COMPONENTS TO ASSEMBLE</vt:lpstr>
      <vt:lpstr>   Temperature range OF SENSORS USED</vt:lpstr>
      <vt:lpstr>  A LOOK ON THE PARTS BOUGHT….</vt:lpstr>
      <vt:lpstr>WORKING</vt:lpstr>
      <vt:lpstr>HUMIDITY SENSOR</vt:lpstr>
      <vt:lpstr>PowerPoint Presentation</vt:lpstr>
      <vt:lpstr>                           APPLICATION</vt:lpstr>
      <vt:lpstr>          IMPORTANCE OF TEMPERATURE AND HUMIDITY SENSOR</vt:lpstr>
      <vt:lpstr>               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DIY GROUP PROJECT-14</dc:title>
  <dc:creator>katta sanketh</dc:creator>
  <cp:lastModifiedBy>Shiv Singh</cp:lastModifiedBy>
  <cp:revision>39</cp:revision>
  <dcterms:created xsi:type="dcterms:W3CDTF">2022-02-13T09:36:32Z</dcterms:created>
  <dcterms:modified xsi:type="dcterms:W3CDTF">2022-02-28T06:55:21Z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0x0101007E05ECC50C9EC942B5F315F13D0BE415</vt:lpwstr>
  </property>
</Properties>
</file>

<file path=docProps/thumbnail.jpeg>
</file>